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72A"/>
    <a:srgbClr val="DD0548"/>
    <a:srgbClr val="873230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74" autoAdjust="0"/>
    <p:restoredTop sz="94364" autoAdjust="0"/>
  </p:normalViewPr>
  <p:slideViewPr>
    <p:cSldViewPr showGuides="1">
      <p:cViewPr varScale="1">
        <p:scale>
          <a:sx n="107" d="100"/>
          <a:sy n="107" d="100"/>
        </p:scale>
        <p:origin x="150" y="1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0.97019999999999995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064046172928786E-2"/>
                  <c:y val="-5.67969041097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27-4EC9-8CAB-DBC3EF6748C4}"/>
                </c:ext>
              </c:extLst>
            </c:dLbl>
            <c:dLbl>
              <c:idx val="2"/>
              <c:layout>
                <c:manualLayout>
                  <c:x val="0"/>
                  <c:y val="-6.5764836337590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27-4EC9-8CAB-DBC3EF6748C4}"/>
                </c:ext>
              </c:extLst>
            </c:dLbl>
            <c:dLbl>
              <c:idx val="3"/>
              <c:layout>
                <c:manualLayout>
                  <c:x val="-8.8805781858645609E-17"/>
                  <c:y val="4.782897188188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27-4EC9-8CAB-DBC3EF6748C4}"/>
                </c:ext>
              </c:extLst>
            </c:dLbl>
            <c:dLbl>
              <c:idx val="4"/>
              <c:layout>
                <c:manualLayout>
                  <c:x val="2.1798034629696678E-2"/>
                  <c:y val="-5.978621485235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27-4EC9-8CAB-DBC3EF6748C4}"/>
                </c:ext>
              </c:extLst>
            </c:dLbl>
            <c:dLbl>
              <c:idx val="5"/>
              <c:layout>
                <c:manualLayout>
                  <c:x val="0"/>
                  <c:y val="2.989310742617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27-4EC9-8CAB-DBC3EF6748C4}"/>
                </c:ext>
              </c:extLst>
            </c:dLbl>
            <c:dLbl>
              <c:idx val="6"/>
              <c:layout>
                <c:manualLayout>
                  <c:x val="0"/>
                  <c:y val="-3.886103965403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27-4EC9-8CAB-DBC3EF674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Sistema para el Desarrollo Integral de la Familia - DIF Saltillo</c:v>
                </c:pt>
                <c:pt idx="1">
                  <c:v>Dirección de Pensiones Saltillo</c:v>
                </c:pt>
                <c:pt idx="2">
                  <c:v>Instituto Municipal de Cultura Saltillo</c:v>
                </c:pt>
                <c:pt idx="3">
                  <c:v>Instituto Municipal de Planeación Saltillo</c:v>
                </c:pt>
                <c:pt idx="4">
                  <c:v>Instituto Municipal de Transporte Saltillo </c:v>
                </c:pt>
                <c:pt idx="5">
                  <c:v>Consejo Promotor de la Reserva Territorial de Torreón (COPRODER)</c:v>
                </c:pt>
                <c:pt idx="6">
                  <c:v>Sistema para el Desarrollo Integral de la Familia - DIF Torreón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99.02</c:v>
                </c:pt>
                <c:pt idx="1">
                  <c:v>97.66</c:v>
                </c:pt>
                <c:pt idx="2">
                  <c:v>83.59</c:v>
                </c:pt>
                <c:pt idx="3">
                  <c:v>98.44</c:v>
                </c:pt>
                <c:pt idx="4">
                  <c:v>95.31</c:v>
                </c:pt>
                <c:pt idx="5">
                  <c:v>89.84</c:v>
                </c:pt>
                <c:pt idx="6">
                  <c:v>89.06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9328"/>
        <c:axId val="-291319120"/>
      </c:lineChart>
      <c:catAx>
        <c:axId val="-29130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9120"/>
        <c:crosses val="autoZero"/>
        <c:auto val="1"/>
        <c:lblAlgn val="ctr"/>
        <c:lblOffset val="100"/>
        <c:noMultiLvlLbl val="0"/>
      </c:catAx>
      <c:valAx>
        <c:axId val="-29131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836131308200175E-3"/>
                  <c:y val="-6.277551081894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5E-4359-8D6A-2C2E0C8BE22D}"/>
                </c:ext>
              </c:extLst>
            </c:dLbl>
            <c:dLbl>
              <c:idx val="1"/>
              <c:layout>
                <c:manualLayout>
                  <c:x val="4.5943247427901658E-2"/>
                  <c:y val="2.9893100389975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5E-4359-8D6A-2C2E0C8BE22D}"/>
                </c:ext>
              </c:extLst>
            </c:dLbl>
            <c:dLbl>
              <c:idx val="4"/>
              <c:layout>
                <c:manualLayout>
                  <c:x val="-9.6722626164003501E-3"/>
                  <c:y val="7.174344093594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5E-4359-8D6A-2C2E0C8BE22D}"/>
                </c:ext>
              </c:extLst>
            </c:dLbl>
            <c:dLbl>
              <c:idx val="5"/>
              <c:layout>
                <c:manualLayout>
                  <c:x val="-1.2090328270500437E-2"/>
                  <c:y val="-5.978620077995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5E-4359-8D6A-2C2E0C8BE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Sindicato Único Estatal de los Trabajadores al Servicio del Sistema para el Desarrollo Integral de la Familia (Sindicato DIF)</c:v>
                </c:pt>
                <c:pt idx="1">
                  <c:v>Sindicato Único de Empleados y Trabajadores al Servicio del Republicano Ayuntamiento de Torreón</c:v>
                </c:pt>
                <c:pt idx="2">
                  <c:v>Sindicato Único de Trabajadores al servicio del Municipio de San Pedro</c:v>
                </c:pt>
                <c:pt idx="3">
                  <c:v>Sindicato Único de Trabajadores del Gobierno del Estado (SUSTGE)</c:v>
                </c:pt>
                <c:pt idx="4">
                  <c:v>Sindicato Único de Trabajadores al servicio del Municipio de San Pedro</c:v>
                </c:pt>
                <c:pt idx="5">
                  <c:v>Sindicato Único de Trabajadores al Servicio del Gobierno del Estado (SUSTGE)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50</c:v>
                </c:pt>
                <c:pt idx="1">
                  <c:v>50</c:v>
                </c:pt>
                <c:pt idx="2">
                  <c:v>48.28</c:v>
                </c:pt>
                <c:pt idx="3">
                  <c:v>96.55</c:v>
                </c:pt>
                <c:pt idx="4">
                  <c:v>32.76</c:v>
                </c:pt>
                <c:pt idx="5">
                  <c:v>48.28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6064"/>
        <c:axId val="-291308784"/>
      </c:lineChart>
      <c:catAx>
        <c:axId val="-29130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8784"/>
        <c:crosses val="autoZero"/>
        <c:auto val="1"/>
        <c:lblAlgn val="ctr"/>
        <c:lblOffset val="100"/>
        <c:noMultiLvlLbl val="0"/>
      </c:catAx>
      <c:valAx>
        <c:axId val="-29130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0"/>
                  <c:y val="-0.12412954563373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B6-4EE8-B8DB-8C2F01C7D1AB}"/>
                </c:ext>
              </c:extLst>
            </c:dLbl>
            <c:dLbl>
              <c:idx val="3"/>
              <c:layout>
                <c:manualLayout>
                  <c:x val="0"/>
                  <c:y val="-7.8615378901365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B6-4EE8-B8DB-8C2F01C7D1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Centro Cultural Arocena Laguna A.C.</c:v>
                </c:pt>
                <c:pt idx="1">
                  <c:v>Centro De Rehabilitación Infantil Teletón Coahuila (CRIT)</c:v>
                </c:pt>
                <c:pt idx="2">
                  <c:v>Teatro Nazas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90</c:v>
                </c:pt>
                <c:pt idx="1">
                  <c:v>100</c:v>
                </c:pt>
                <c:pt idx="2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10416"/>
        <c:axId val="-291316400"/>
      </c:lineChart>
      <c:catAx>
        <c:axId val="-2913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400"/>
        <c:crosses val="autoZero"/>
        <c:auto val="1"/>
        <c:lblAlgn val="ctr"/>
        <c:lblOffset val="100"/>
        <c:noMultiLvlLbl val="0"/>
      </c:catAx>
      <c:valAx>
        <c:axId val="-29131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5236803753829"/>
          <c:y val="5.0451022011199526E-2"/>
          <c:w val="0.80134870635288891"/>
          <c:h val="0.52537607907113637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2B-4D45-973D-E97125914DEB}"/>
                </c:ext>
              </c:extLst>
            </c:dLbl>
            <c:dLbl>
              <c:idx val="1"/>
              <c:layout>
                <c:manualLayout>
                  <c:x val="-7.6079992306041041E-17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2B-4D45-973D-E97125914DEB}"/>
                </c:ext>
              </c:extLst>
            </c:dLbl>
            <c:dLbl>
              <c:idx val="2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2B-4D45-973D-E97125914DEB}"/>
                </c:ext>
              </c:extLst>
            </c:dLbl>
            <c:dLbl>
              <c:idx val="3"/>
              <c:layout>
                <c:manualLayout>
                  <c:x val="2.0749328505982995E-3"/>
                  <c:y val="-5.569556598974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2B-4D45-973D-E97125914DEB}"/>
                </c:ext>
              </c:extLst>
            </c:dLbl>
            <c:dLbl>
              <c:idx val="4"/>
              <c:layout>
                <c:manualLayout>
                  <c:x val="1.4524529954187945E-2"/>
                  <c:y val="-2.1659386773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FA-4251-91F2-B5B3532DE053}"/>
                </c:ext>
              </c:extLst>
            </c:dLbl>
            <c:dLbl>
              <c:idx val="6"/>
              <c:layout>
                <c:manualLayout>
                  <c:x val="0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FA-4251-91F2-B5B3532DE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Despacho del Titular de Ejecutivo</c:v>
                </c:pt>
                <c:pt idx="1">
                  <c:v>Dirección de Pensiones para los Trabajadores del Estado</c:v>
                </c:pt>
                <c:pt idx="2">
                  <c:v>Secetaría de Seguridad Pública</c:v>
                </c:pt>
                <c:pt idx="3">
                  <c:v>Secretaría de Cultura</c:v>
                </c:pt>
                <c:pt idx="4">
                  <c:v>Secretaría de Desarrollo Rural</c:v>
                </c:pt>
                <c:pt idx="5">
                  <c:v>Secretaría de Economía</c:v>
                </c:pt>
                <c:pt idx="6">
                  <c:v>Secretaría de Educación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100</c:v>
                </c:pt>
                <c:pt idx="1">
                  <c:v>99.25</c:v>
                </c:pt>
                <c:pt idx="2">
                  <c:v>99.25</c:v>
                </c:pt>
                <c:pt idx="3">
                  <c:v>96.27</c:v>
                </c:pt>
                <c:pt idx="4">
                  <c:v>96.27</c:v>
                </c:pt>
                <c:pt idx="5">
                  <c:v>98.51</c:v>
                </c:pt>
                <c:pt idx="6">
                  <c:v>97.13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1440"/>
        <c:axId val="-374986000"/>
      </c:lineChart>
      <c:catAx>
        <c:axId val="-37499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000"/>
        <c:crosses val="autoZero"/>
        <c:auto val="1"/>
        <c:lblAlgn val="ctr"/>
        <c:lblOffset val="100"/>
        <c:noMultiLvlLbl val="0"/>
      </c:catAx>
      <c:valAx>
        <c:axId val="-37498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Administración Fiscal General</c:v>
                </c:pt>
                <c:pt idx="1">
                  <c:v>Centro Cultural Vito Alessio Robles.</c:v>
                </c:pt>
                <c:pt idx="2">
                  <c:v>Centro de Conciliación Laboral</c:v>
                </c:pt>
                <c:pt idx="3">
                  <c:v>Centro de Empoderamiento y Justicia de la Mujer</c:v>
                </c:pt>
                <c:pt idx="4">
                  <c:v>Colegio de Bachilleres de Coahuila (COBAC)</c:v>
                </c:pt>
                <c:pt idx="5">
                  <c:v>Colegio de Educación Profesional Técnica del Estado de Coahuila (CONALEP)</c:v>
                </c:pt>
                <c:pt idx="6">
                  <c:v>Colegio de Estudios Cientificos y Tecnologícos (CECYTEC)</c:v>
                </c:pt>
                <c:pt idx="7">
                  <c:v>Comisión de Busqueda del Estado de Coahuila de Zaragoza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99.25</c:v>
                </c:pt>
                <c:pt idx="2">
                  <c:v>100</c:v>
                </c:pt>
                <c:pt idx="3">
                  <c:v>99.25</c:v>
                </c:pt>
                <c:pt idx="4">
                  <c:v>98.67</c:v>
                </c:pt>
                <c:pt idx="5">
                  <c:v>95.95</c:v>
                </c:pt>
                <c:pt idx="6">
                  <c:v>99.25</c:v>
                </c:pt>
                <c:pt idx="7">
                  <c:v>94.03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2192"/>
        <c:axId val="-374990896"/>
      </c:lineChart>
      <c:catAx>
        <c:axId val="-3749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896"/>
        <c:crosses val="autoZero"/>
        <c:auto val="1"/>
        <c:lblAlgn val="ctr"/>
        <c:lblOffset val="100"/>
        <c:noMultiLvlLbl val="0"/>
      </c:catAx>
      <c:valAx>
        <c:axId val="-37499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5356539331885"/>
          <c:y val="5.2289562573363445E-2"/>
          <c:w val="0.6702464346066811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8100716082051492E-2"/>
                  <c:y val="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7D-47F4-8D79-C01B8A20B07B}"/>
                </c:ext>
              </c:extLst>
            </c:dLbl>
            <c:dLbl>
              <c:idx val="2"/>
              <c:layout>
                <c:manualLayout>
                  <c:x val="-2.7486123475458077E-2"/>
                  <c:y val="-4.137057473723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9-4EFE-A421-B3D00BD49A15}"/>
                </c:ext>
              </c:extLst>
            </c:dLbl>
            <c:dLbl>
              <c:idx val="4"/>
              <c:layout>
                <c:manualLayout>
                  <c:x val="-8.3984407091084268E-17"/>
                  <c:y val="5.225756808914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D9-4EFE-A421-B3D00BD49A15}"/>
                </c:ext>
              </c:extLst>
            </c:dLbl>
            <c:dLbl>
              <c:idx val="5"/>
              <c:layout>
                <c:manualLayout>
                  <c:x val="2.2905102896214995E-3"/>
                  <c:y val="-5.225756808914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D9-4EFE-A421-B3D00BD49A15}"/>
                </c:ext>
              </c:extLst>
            </c:dLbl>
            <c:dLbl>
              <c:idx val="6"/>
              <c:layout>
                <c:manualLayout>
                  <c:x val="-1.3743061737729165E-2"/>
                  <c:y val="5.6612365429904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7D-47F4-8D79-C01B8A20B07B}"/>
                </c:ext>
              </c:extLst>
            </c:dLbl>
            <c:dLbl>
              <c:idx val="7"/>
              <c:layout>
                <c:manualLayout>
                  <c:x val="-1.6796881418216854E-16"/>
                  <c:y val="-3.701577739647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7D-47F4-8D79-C01B8A20B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Tecnológico de Estudios Superiores de Ciudad Acuña</c:v>
                </c:pt>
                <c:pt idx="1">
                  <c:v>Instituto Tecnologico de Estudios Superiores de la Región Carbonifera</c:v>
                </c:pt>
                <c:pt idx="2">
                  <c:v>Instituto Tecnológico Superior de Melchor Múzquiz</c:v>
                </c:pt>
                <c:pt idx="3">
                  <c:v>Instituto Tecnológico Superior de Monclova</c:v>
                </c:pt>
                <c:pt idx="4">
                  <c:v>Instituto Tecnológico Superior de San Pedro</c:v>
                </c:pt>
                <c:pt idx="5">
                  <c:v>Universidad Autonoma de Coahuila </c:v>
                </c:pt>
                <c:pt idx="6">
                  <c:v>Universidad Politécnica de la Región Laguna</c:v>
                </c:pt>
                <c:pt idx="7">
                  <c:v>Universidad Politécnica de Monclova-Frontera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99.33</c:v>
                </c:pt>
                <c:pt idx="1">
                  <c:v>98</c:v>
                </c:pt>
                <c:pt idx="2">
                  <c:v>95.33</c:v>
                </c:pt>
                <c:pt idx="3">
                  <c:v>96.67</c:v>
                </c:pt>
                <c:pt idx="4">
                  <c:v>96</c:v>
                </c:pt>
                <c:pt idx="5">
                  <c:v>100</c:v>
                </c:pt>
                <c:pt idx="6">
                  <c:v>96.67</c:v>
                </c:pt>
                <c:pt idx="7">
                  <c:v>90.67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3072"/>
        <c:axId val="-374987088"/>
      </c:lineChart>
      <c:catAx>
        <c:axId val="-3749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7088"/>
        <c:crosses val="autoZero"/>
        <c:auto val="1"/>
        <c:lblAlgn val="ctr"/>
        <c:lblOffset val="100"/>
        <c:noMultiLvlLbl val="0"/>
      </c:catAx>
      <c:valAx>
        <c:axId val="-37498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076295995971585"/>
          <c:y val="0.93316277615244392"/>
          <c:w val="0.51923704004028415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360225700949468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75-43A2-B574-A9C6CECD5161}"/>
                </c:ext>
              </c:extLst>
            </c:dLbl>
            <c:dLbl>
              <c:idx val="1"/>
              <c:layout>
                <c:manualLayout>
                  <c:x val="2.236022570094906E-3"/>
                  <c:y val="6.952580118905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75-43A2-B574-A9C6CECD5161}"/>
                </c:ext>
              </c:extLst>
            </c:dLbl>
            <c:dLbl>
              <c:idx val="2"/>
              <c:layout>
                <c:manualLayout>
                  <c:x val="-2.236022570094988E-3"/>
                  <c:y val="-5.840167299880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75-43A2-B574-A9C6CECD5161}"/>
                </c:ext>
              </c:extLst>
            </c:dLbl>
            <c:dLbl>
              <c:idx val="3"/>
              <c:layout>
                <c:manualLayout>
                  <c:x val="2.236022570094906E-3"/>
                  <c:y val="5.2839608903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75-43A2-B574-A9C6CECD5161}"/>
                </c:ext>
              </c:extLst>
            </c:dLbl>
            <c:dLbl>
              <c:idx val="4"/>
              <c:layout>
                <c:manualLayout>
                  <c:x val="8.9440902803796241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75-43A2-B574-A9C6CECD5161}"/>
                </c:ext>
              </c:extLst>
            </c:dLbl>
            <c:dLbl>
              <c:idx val="5"/>
              <c:layout>
                <c:manualLayout>
                  <c:x val="2.236022570094906E-3"/>
                  <c:y val="5.0058576856119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75-43A2-B574-A9C6CECD5161}"/>
                </c:ext>
              </c:extLst>
            </c:dLbl>
            <c:dLbl>
              <c:idx val="6"/>
              <c:layout>
                <c:manualLayout>
                  <c:x val="-4.472045140189812E-3"/>
                  <c:y val="-5.2839608903682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70-459F-8C0F-1B5D2DF7AA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 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Cuatrociénegas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52.84</c:v>
                </c:pt>
                <c:pt idx="1">
                  <c:v>88.64</c:v>
                </c:pt>
                <c:pt idx="2">
                  <c:v>97.73</c:v>
                </c:pt>
                <c:pt idx="3">
                  <c:v>97.16</c:v>
                </c:pt>
                <c:pt idx="4">
                  <c:v>63.64</c:v>
                </c:pt>
                <c:pt idx="5">
                  <c:v>93.75</c:v>
                </c:pt>
                <c:pt idx="6">
                  <c:v>77.27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C-4018-A472-F0371D6F2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79472"/>
        <c:axId val="-374978928"/>
      </c:lineChart>
      <c:catAx>
        <c:axId val="-37497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928"/>
        <c:crosses val="autoZero"/>
        <c:auto val="1"/>
        <c:lblAlgn val="ctr"/>
        <c:lblOffset val="100"/>
        <c:noMultiLvlLbl val="0"/>
      </c:catAx>
      <c:valAx>
        <c:axId val="-37497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16035987092883E-2"/>
                  <c:y val="6.2489285146403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41-4F2A-BF43-A72A291A98FE}"/>
                </c:ext>
              </c:extLst>
            </c:dLbl>
            <c:dLbl>
              <c:idx val="1"/>
              <c:layout>
                <c:manualLayout>
                  <c:x val="0"/>
                  <c:y val="-4.275582667911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F2-4611-8C7B-8CA487429116}"/>
                </c:ext>
              </c:extLst>
            </c:dLbl>
            <c:dLbl>
              <c:idx val="3"/>
              <c:layout>
                <c:manualLayout>
                  <c:x val="4.738678662364295E-3"/>
                  <c:y val="-3.288909744547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41-4F2A-BF43-A72A291A98FE}"/>
                </c:ext>
              </c:extLst>
            </c:dLbl>
            <c:dLbl>
              <c:idx val="4"/>
              <c:layout>
                <c:manualLayout>
                  <c:x val="-1.895471464945718E-2"/>
                  <c:y val="5.2622555912760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41-4F2A-BF43-A72A291A98FE}"/>
                </c:ext>
              </c:extLst>
            </c:dLbl>
            <c:dLbl>
              <c:idx val="5"/>
              <c:layout>
                <c:manualLayout>
                  <c:x val="-4.7386786623644685E-3"/>
                  <c:y val="3.6178007190022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41-4F2A-BF43-A72A291A9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Comisión Coahuilense De Conciliación y Arbitraje Médico (COCCAM)</c:v>
                </c:pt>
                <c:pt idx="1">
                  <c:v>Comisión de Derechos Humanos del Estado de Coahuila (CDHEC)</c:v>
                </c:pt>
                <c:pt idx="2">
                  <c:v>Fiscalía General de Justicia del Estado de Coahuila</c:v>
                </c:pt>
                <c:pt idx="3">
                  <c:v>Instituto Coahuilense de Acceso a la Información (ICAI)</c:v>
                </c:pt>
                <c:pt idx="4">
                  <c:v>Instituto Estatal Electoral (IEC)</c:v>
                </c:pt>
                <c:pt idx="5">
                  <c:v>Tribunal de Justicia Administrativa</c:v>
                </c:pt>
                <c:pt idx="6">
                  <c:v>Tribunal Electoral de Coahuila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100</c:v>
                </c:pt>
                <c:pt idx="1">
                  <c:v>99.28</c:v>
                </c:pt>
                <c:pt idx="2">
                  <c:v>92.67</c:v>
                </c:pt>
                <c:pt idx="3">
                  <c:v>100</c:v>
                </c:pt>
                <c:pt idx="4">
                  <c:v>100</c:v>
                </c:pt>
                <c:pt idx="5">
                  <c:v>99.38</c:v>
                </c:pt>
                <c:pt idx="6">
                  <c:v>99.38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2528"/>
        <c:axId val="-374978384"/>
      </c:lineChart>
      <c:catAx>
        <c:axId val="-37499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384"/>
        <c:crosses val="autoZero"/>
        <c:auto val="1"/>
        <c:lblAlgn val="ctr"/>
        <c:lblOffset val="100"/>
        <c:noMultiLvlLbl val="0"/>
      </c:catAx>
      <c:valAx>
        <c:axId val="-37497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555212553362"/>
          <c:y val="2.3006868284476328E-2"/>
          <c:w val="0.82593796412214338"/>
          <c:h val="0.7414746575777294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4688382075068235E-3"/>
                  <c:y val="7.2437387909279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1A-48B9-B963-3D4C5557986A}"/>
                </c:ext>
              </c:extLst>
            </c:dLbl>
            <c:dLbl>
              <c:idx val="1"/>
              <c:layout>
                <c:manualLayout>
                  <c:x val="-7.4065146225204704E-3"/>
                  <c:y val="-3.7793419778754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1A-48B9-B963-3D4C5557986A}"/>
                </c:ext>
              </c:extLst>
            </c:dLbl>
            <c:dLbl>
              <c:idx val="3"/>
              <c:layout>
                <c:manualLayout>
                  <c:x val="4.9376764150135559E-3"/>
                  <c:y val="-4.094287142698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E4-4E9B-8AB3-3C2D18A5476E}"/>
                </c:ext>
              </c:extLst>
            </c:dLbl>
            <c:dLbl>
              <c:idx val="4"/>
              <c:layout>
                <c:manualLayout>
                  <c:x val="-1.4813029245040941E-2"/>
                  <c:y val="5.98395813163615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71A-48B9-B963-3D4C55579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Partido Acción Nacional</c:v>
                </c:pt>
                <c:pt idx="1">
                  <c:v>Partido Morena</c:v>
                </c:pt>
                <c:pt idx="2">
                  <c:v>Partido Revolucionario Institucional</c:v>
                </c:pt>
                <c:pt idx="3">
                  <c:v>Partido Verde Ecologista</c:v>
                </c:pt>
                <c:pt idx="4">
                  <c:v>Unidad Democrática de Coahuila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99.26</c:v>
                </c:pt>
                <c:pt idx="1">
                  <c:v>85.29</c:v>
                </c:pt>
                <c:pt idx="2">
                  <c:v>99.26</c:v>
                </c:pt>
                <c:pt idx="3">
                  <c:v>91.18</c:v>
                </c:pt>
                <c:pt idx="4">
                  <c:v>92.65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0352"/>
        <c:axId val="-374989808"/>
      </c:lineChart>
      <c:catAx>
        <c:axId val="-37499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9808"/>
        <c:crosses val="autoZero"/>
        <c:auto val="1"/>
        <c:lblAlgn val="ctr"/>
        <c:lblOffset val="100"/>
        <c:noMultiLvlLbl val="0"/>
      </c:catAx>
      <c:valAx>
        <c:axId val="-37498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25372077999586E-2"/>
                  <c:y val="4.950716976866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5F-4F5D-A6B6-459049EDF3AE}"/>
                </c:ext>
              </c:extLst>
            </c:dLbl>
            <c:dLbl>
              <c:idx val="1"/>
              <c:layout>
                <c:manualLayout>
                  <c:x val="-2.1773986703809314E-3"/>
                  <c:y val="-7.426075465299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5F-4F5D-A6B6-459049EDF3AE}"/>
                </c:ext>
              </c:extLst>
            </c:dLbl>
            <c:dLbl>
              <c:idx val="2"/>
              <c:layout>
                <c:manualLayout>
                  <c:x val="0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5F-4F5D-A6B6-459049EDF3AE}"/>
                </c:ext>
              </c:extLst>
            </c:dLbl>
            <c:dLbl>
              <c:idx val="3"/>
              <c:layout>
                <c:manualLayout>
                  <c:x val="-4.3547973407618628E-3"/>
                  <c:y val="-7.116655654245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5F-4F5D-A6B6-459049EDF3AE}"/>
                </c:ext>
              </c:extLst>
            </c:dLbl>
            <c:dLbl>
              <c:idx val="4"/>
              <c:layout>
                <c:manualLayout>
                  <c:x val="-1.0886993351904817E-2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5F-4F5D-A6B6-459049EDF3AE}"/>
                </c:ext>
              </c:extLst>
            </c:dLbl>
            <c:dLbl>
              <c:idx val="5"/>
              <c:layout>
                <c:manualLayout>
                  <c:x val="4.3547973407618628E-3"/>
                  <c:y val="-7.1166556542450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5F-4F5D-A6B6-459049EDF3AE}"/>
                </c:ext>
              </c:extLst>
            </c:dLbl>
            <c:dLbl>
              <c:idx val="7"/>
              <c:layout>
                <c:manualLayout>
                  <c:x val="0"/>
                  <c:y val="-7.735495276353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5F-4F5D-A6B6-459049EDF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Aguas de Saltillo</c:v>
                </c:pt>
                <c:pt idx="1">
                  <c:v>Compañía de Aguas de Ramos Arizpe</c:v>
                </c:pt>
                <c:pt idx="2">
                  <c:v>Sistema Intermunicipal de Aguas y Saneamiento de Acuña</c:v>
                </c:pt>
                <c:pt idx="3">
                  <c:v>Sistema Intermunicipal de Aguas y Saneamiento de Allende</c:v>
                </c:pt>
                <c:pt idx="4">
                  <c:v>Sistema Intermunicipal de Aguas y Saneamiento de Arteaga</c:v>
                </c:pt>
                <c:pt idx="5">
                  <c:v>Sistema Intermunicipal de Aguas y Saneamiento de Cuatrociénegas</c:v>
                </c:pt>
                <c:pt idx="6">
                  <c:v>Sistema Intermunicipal de Aguas y Saneamiento de General Cepeda</c:v>
                </c:pt>
                <c:pt idx="7">
                  <c:v>Sistema Intermunicipal de Aguas y Saneamiento de Francisco I. Madero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97.01</c:v>
                </c:pt>
                <c:pt idx="1">
                  <c:v>80.430000000000007</c:v>
                </c:pt>
                <c:pt idx="2">
                  <c:v>49.28</c:v>
                </c:pt>
                <c:pt idx="3">
                  <c:v>96.38</c:v>
                </c:pt>
                <c:pt idx="4">
                  <c:v>94.93</c:v>
                </c:pt>
                <c:pt idx="5">
                  <c:v>94.2</c:v>
                </c:pt>
                <c:pt idx="6">
                  <c:v>93.48</c:v>
                </c:pt>
                <c:pt idx="7">
                  <c:v>92.75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6544"/>
        <c:axId val="-291316944"/>
      </c:lineChart>
      <c:catAx>
        <c:axId val="-37498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944"/>
        <c:crosses val="autoZero"/>
        <c:auto val="1"/>
        <c:lblAlgn val="ctr"/>
        <c:lblOffset val="100"/>
        <c:noMultiLvlLbl val="0"/>
      </c:catAx>
      <c:valAx>
        <c:axId val="-29131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30/01/2025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8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2931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Instituto</a:t>
            </a:r>
            <a:r>
              <a:rPr lang="es-MX" baseline="0" dirty="0"/>
              <a:t> de pensiones cambio a 96.21 pero se envió en el oficio 100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3122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10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5543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11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077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3297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24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760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1/30/2025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1/30/2025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1/30/2025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1/30/2025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3° Trimestre 2024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-134318"/>
            <a:ext cx="12817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Descentralizados 96,13%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27424"/>
              </p:ext>
            </p:extLst>
          </p:nvPr>
        </p:nvGraphicFramePr>
        <p:xfrm>
          <a:off x="829937" y="1004455"/>
          <a:ext cx="5112568" cy="41490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 y Catastral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Gabinete y Proyectos Estratégicos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Oficial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de Niños y Niñas y la Familia (PRONNIF)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61311"/>
              </p:ext>
            </p:extLst>
          </p:nvPr>
        </p:nvGraphicFramePr>
        <p:xfrm>
          <a:off x="6447210" y="1038899"/>
          <a:ext cx="5278937" cy="4121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Estatal Anticorrupción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Trabajadores de la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del Patrimonio de la Beneficencia Pública en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2793" y="-123111"/>
            <a:ext cx="3431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588550"/>
              </p:ext>
            </p:extLst>
          </p:nvPr>
        </p:nvGraphicFramePr>
        <p:xfrm>
          <a:off x="407368" y="980724"/>
          <a:ext cx="5112568" cy="47525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3°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Autonoma de Coahuila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la Región Laguna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Monclova-Frontera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93,33%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42376469"/>
              </p:ext>
            </p:extLst>
          </p:nvPr>
        </p:nvGraphicFramePr>
        <p:xfrm>
          <a:off x="5807968" y="548680"/>
          <a:ext cx="561662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93,33%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224552"/>
              </p:ext>
            </p:extLst>
          </p:nvPr>
        </p:nvGraphicFramePr>
        <p:xfrm>
          <a:off x="3071664" y="731605"/>
          <a:ext cx="6120680" cy="547260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4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1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5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</a:t>
            </a:r>
            <a:r>
              <a:rPr lang="es-ES" sz="2400" b="1" noProof="1"/>
              <a:t>Promedio Municipios 90,48%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680287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135933999"/>
              </p:ext>
            </p:extLst>
          </p:nvPr>
        </p:nvGraphicFramePr>
        <p:xfrm>
          <a:off x="6240016" y="1196752"/>
          <a:ext cx="5679728" cy="45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90,48%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932511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51639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90,48%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815710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77024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98,67%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99211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Comisión Coahuilense De Conciliación y Arbitraje Médico (COCCAM)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60544335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86,03%</a:t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223491"/>
              </p:ext>
            </p:extLst>
          </p:nvPr>
        </p:nvGraphicFramePr>
        <p:xfrm>
          <a:off x="695400" y="1988840"/>
          <a:ext cx="4464496" cy="23456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11414924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92,37%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67235"/>
              </p:ext>
            </p:extLst>
          </p:nvPr>
        </p:nvGraphicFramePr>
        <p:xfrm>
          <a:off x="407368" y="905273"/>
          <a:ext cx="5040560" cy="50440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4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32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Compañía de Aguas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6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Cuatrociénegas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General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71850386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92,37%</a:t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480803"/>
              </p:ext>
            </p:extLst>
          </p:nvPr>
        </p:nvGraphicFramePr>
        <p:xfrm>
          <a:off x="911425" y="720260"/>
          <a:ext cx="4176464" cy="53730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71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64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Sabinas- San Juan de Sabinas- Muzquiz- 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2228"/>
              </p:ext>
            </p:extLst>
          </p:nvPr>
        </p:nvGraphicFramePr>
        <p:xfrm>
          <a:off x="5879976" y="1019720"/>
          <a:ext cx="4392488" cy="2193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895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3°</a:t>
                      </a:r>
                    </a:p>
                    <a:p>
                      <a:pPr algn="ctr"/>
                      <a:r>
                        <a:rPr lang="es-MX" dirty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3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Torreón- Matamoros- Viesca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00623"/>
              </p:ext>
            </p:extLst>
          </p:nvPr>
        </p:nvGraphicFramePr>
        <p:xfrm>
          <a:off x="839416" y="1268760"/>
          <a:ext cx="4824536" cy="46085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31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 (COPRODER)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91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91,07%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013881209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298418"/>
              </p:ext>
            </p:extLst>
          </p:nvPr>
        </p:nvGraphicFramePr>
        <p:xfrm>
          <a:off x="3434017" y="836712"/>
          <a:ext cx="5090367" cy="52170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Pensiones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la Mujer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Vial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Comisaría de Seguridad y Protección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41957981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Municipal de Pensiones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91,07%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54,31%</a:t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587490511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C20933B-09A4-7593-88F7-37A2E9AB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001722"/>
              </p:ext>
            </p:extLst>
          </p:nvPr>
        </p:nvGraphicFramePr>
        <p:xfrm>
          <a:off x="695400" y="1253330"/>
          <a:ext cx="4536996" cy="45136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87837">
                  <a:extLst>
                    <a:ext uri="{9D8B030D-6E8A-4147-A177-3AD203B41FA5}">
                      <a16:colId xmlns:a16="http://schemas.microsoft.com/office/drawing/2014/main" val="2732966937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4237858652"/>
                    </a:ext>
                  </a:extLst>
                </a:gridCol>
              </a:tblGrid>
              <a:tr h="475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 Obligado</a:t>
                      </a:r>
                      <a:endParaRPr lang="es-E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964" marR="85964" marT="42982" marB="429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ES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964" marR="85964" marT="42982" marB="42982" anchor="ctr"/>
                </a:tc>
                <a:extLst>
                  <a:ext uri="{0D108BD9-81ED-4DB2-BD59-A6C34878D82A}">
                    <a16:rowId xmlns:a16="http://schemas.microsoft.com/office/drawing/2014/main" val="4248528593"/>
                  </a:ext>
                </a:extLst>
              </a:tr>
              <a:tr h="743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Sindicato Único Estatal de los Trabajadores al Servicio del Sistema para el Desarrollo Integral de la Familia (Sindicato DIF)</a:t>
                      </a:r>
                      <a:endParaRPr lang="es-E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55" marR="8955" marT="8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es-ES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55" marR="8955" marT="8955" marB="0" anchor="ctr"/>
                </a:tc>
                <a:extLst>
                  <a:ext uri="{0D108BD9-81ED-4DB2-BD59-A6C34878D82A}">
                    <a16:rowId xmlns:a16="http://schemas.microsoft.com/office/drawing/2014/main" val="513299560"/>
                  </a:ext>
                </a:extLst>
              </a:tr>
              <a:tr h="742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Sindicato Único de Empleados y Trabajadores al Servicio del Republicano Ayuntamiento de Torreón</a:t>
                      </a:r>
                      <a:endParaRPr lang="es-E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55" marR="8955" marT="8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</a:t>
                      </a:r>
                      <a:endParaRPr lang="es-E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55" marR="8955" marT="8955" marB="0" anchor="ctr"/>
                </a:tc>
                <a:extLst>
                  <a:ext uri="{0D108BD9-81ED-4DB2-BD59-A6C34878D82A}">
                    <a16:rowId xmlns:a16="http://schemas.microsoft.com/office/drawing/2014/main" val="1673120411"/>
                  </a:ext>
                </a:extLst>
              </a:tr>
              <a:tr h="578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Sindicato Único de Trabajadores al servicio del Municipio de San Pedro</a:t>
                      </a:r>
                      <a:endParaRPr lang="es-E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55" marR="8955" marT="8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48,28</a:t>
                      </a:r>
                      <a:endParaRPr lang="es-E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55" marR="8955" marT="8955" marB="0" anchor="ctr"/>
                </a:tc>
                <a:extLst>
                  <a:ext uri="{0D108BD9-81ED-4DB2-BD59-A6C34878D82A}">
                    <a16:rowId xmlns:a16="http://schemas.microsoft.com/office/drawing/2014/main" val="114061072"/>
                  </a:ext>
                </a:extLst>
              </a:tr>
              <a:tr h="604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Sindicato Único de Trabajadores del Gobierno del Estado (SUSTGE)</a:t>
                      </a:r>
                      <a:endParaRPr lang="es-E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55" marR="8955" marT="89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96,55</a:t>
                      </a:r>
                      <a:endParaRPr lang="es-E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55" marR="8955" marT="8955" marB="0" anchor="ctr"/>
                </a:tc>
                <a:extLst>
                  <a:ext uri="{0D108BD9-81ED-4DB2-BD59-A6C34878D82A}">
                    <a16:rowId xmlns:a16="http://schemas.microsoft.com/office/drawing/2014/main" val="3883852425"/>
                  </a:ext>
                </a:extLst>
              </a:tr>
              <a:tr h="6041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Nacional de Trabajadores de la Educación # 35 (SNTE 35)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32,76 </a:t>
                      </a:r>
                      <a:endParaRPr lang="es-E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55" marR="8955" marT="8955" marB="0" anchor="ctr"/>
                </a:tc>
                <a:extLst>
                  <a:ext uri="{0D108BD9-81ED-4DB2-BD59-A6C34878D82A}">
                    <a16:rowId xmlns:a16="http://schemas.microsoft.com/office/drawing/2014/main" val="1049763139"/>
                  </a:ext>
                </a:extLst>
              </a:tr>
              <a:tr h="6041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Nacional de Trabajadores de la Educación # 38 (SNTE38)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48,28 </a:t>
                      </a:r>
                      <a:endParaRPr lang="es-E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55" marR="8955" marT="8955" marB="0" anchor="ctr"/>
                </a:tc>
                <a:extLst>
                  <a:ext uri="{0D108BD9-81ED-4DB2-BD59-A6C34878D82A}">
                    <a16:rowId xmlns:a16="http://schemas.microsoft.com/office/drawing/2014/main" val="146018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93,33%</a:t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51676"/>
              </p:ext>
            </p:extLst>
          </p:nvPr>
        </p:nvGraphicFramePr>
        <p:xfrm>
          <a:off x="623392" y="1556792"/>
          <a:ext cx="4206241" cy="215833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Cultural Arocena Laguna A.C.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De Rehabilitación Infantil Teletón Coahuila (CRIT)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811929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765374186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76249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3°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01206"/>
              </p:ext>
            </p:extLst>
          </p:nvPr>
        </p:nvGraphicFramePr>
        <p:xfrm>
          <a:off x="6651212" y="1268761"/>
          <a:ext cx="4485347" cy="38139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5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68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3°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0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término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evaluación corresponde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está completa y actualizada (verde), un punto si la información está desactualizada o incompleta (amarillo) y cero puntos si la información no está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13076004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671429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3°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97,02</a:t>
                      </a:r>
                    </a:p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99%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201317"/>
              </p:ext>
            </p:extLst>
          </p:nvPr>
        </p:nvGraphicFramePr>
        <p:xfrm>
          <a:off x="263352" y="2492897"/>
          <a:ext cx="4645285" cy="18931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9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3°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9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 Judicial del Estado de Coahuila de Zaragoza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4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31927849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Judicial 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328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98,40%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38778"/>
              </p:ext>
            </p:extLst>
          </p:nvPr>
        </p:nvGraphicFramePr>
        <p:xfrm>
          <a:off x="335360" y="980729"/>
          <a:ext cx="4608512" cy="4501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 Trabajadores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Secetaría de Seguridad Pública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905597143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98,40%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61283"/>
              </p:ext>
            </p:extLst>
          </p:nvPr>
        </p:nvGraphicFramePr>
        <p:xfrm>
          <a:off x="83941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Infraestructura, Desarrollo Urbano y Movilidad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Medio Ambiente.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031041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816718"/>
              </p:ext>
            </p:extLst>
          </p:nvPr>
        </p:nvGraphicFramePr>
        <p:xfrm>
          <a:off x="6240016" y="1700808"/>
          <a:ext cx="5546459" cy="331390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las Mujeres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 </a:t>
                      </a:r>
                    </a:p>
                    <a:p>
                      <a:pPr algn="l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15356959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Vivienda y Ordenamiento Territorial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8278300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96,13%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69280"/>
              </p:ext>
            </p:extLst>
          </p:nvPr>
        </p:nvGraphicFramePr>
        <p:xfrm>
          <a:off x="335360" y="1090485"/>
          <a:ext cx="5040560" cy="522036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Conciliación Laboral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95223469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Cientificos y Tecnologícos (CECYTEC)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Busqueda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056448202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96,13%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764628"/>
              </p:ext>
            </p:extLst>
          </p:nvPr>
        </p:nvGraphicFramePr>
        <p:xfrm>
          <a:off x="551384" y="1132425"/>
          <a:ext cx="5112568" cy="50296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959927"/>
              </p:ext>
            </p:extLst>
          </p:nvPr>
        </p:nvGraphicFramePr>
        <p:xfrm>
          <a:off x="6290444" y="1022275"/>
          <a:ext cx="5328592" cy="44982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28408</TotalTime>
  <Words>1716</Words>
  <Application>Microsoft Office PowerPoint</Application>
  <PresentationFormat>Panorámica</PresentationFormat>
  <Paragraphs>536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Gulim</vt:lpstr>
      <vt:lpstr>Arial</vt:lpstr>
      <vt:lpstr>Calibri</vt:lpstr>
      <vt:lpstr>Calibri Light</vt:lpstr>
      <vt:lpstr>Wingdings 3</vt:lpstr>
      <vt:lpstr>Tema de Office</vt:lpstr>
      <vt:lpstr>Diagnóstico de Cumplimiento de la   Información Pública de Oficio.  3° Trimestre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Gestion Documental</cp:lastModifiedBy>
  <cp:revision>990</cp:revision>
  <cp:lastPrinted>2016-11-03T16:29:35Z</cp:lastPrinted>
  <dcterms:created xsi:type="dcterms:W3CDTF">2015-03-28T20:05:05Z</dcterms:created>
  <dcterms:modified xsi:type="dcterms:W3CDTF">2025-01-30T18:21:37Z</dcterms:modified>
</cp:coreProperties>
</file>